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Source Code Pro"/>
      <p:regular r:id="rId22"/>
      <p:bold r:id="rId23"/>
      <p:italic r:id="rId24"/>
      <p:boldItalic r:id="rId25"/>
    </p:embeddedFont>
    <p:embeddedFont>
      <p:font typeface="Oswald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SourceCodePro-regular.fntdata"/><Relationship Id="rId21" Type="http://schemas.openxmlformats.org/officeDocument/2006/relationships/slide" Target="slides/slide16.xml"/><Relationship Id="rId24" Type="http://schemas.openxmlformats.org/officeDocument/2006/relationships/font" Target="fonts/SourceCodePro-italic.fntdata"/><Relationship Id="rId23" Type="http://schemas.openxmlformats.org/officeDocument/2006/relationships/font" Target="fonts/SourceCode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swald-regular.fntdata"/><Relationship Id="rId25" Type="http://schemas.openxmlformats.org/officeDocument/2006/relationships/font" Target="fonts/SourceCodePro-boldItalic.fntdata"/><Relationship Id="rId27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0c8904db95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0c8904db95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0c8904db95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0c8904db95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0c8904db95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0c8904db95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c8904db95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0c8904db95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0c8904db95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0c8904db95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Play presentation and click to </a:t>
            </a:r>
            <a:r>
              <a:rPr lang="en"/>
              <a:t>activate</a:t>
            </a:r>
            <a:r>
              <a:rPr lang="en"/>
              <a:t> animation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0c8904db95_0_3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0c8904db95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0c8904db95_0_3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0c8904db95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0c8904db95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0c8904db95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0c8904db95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0c8904db95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c8904db95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c8904db95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c8904db95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c8904db95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c8904db95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0c8904db95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c8904db95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0c8904db95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0c8904db95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0c8904db95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0c8904db95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0c8904db95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Relationship Id="rId4" Type="http://schemas.openxmlformats.org/officeDocument/2006/relationships/hyperlink" Target="http://www.ciecbsa.org/" TargetMode="External"/><Relationship Id="rId5" Type="http://schemas.openxmlformats.org/officeDocument/2006/relationships/hyperlink" Target="http://www.ciecbsa.org/camping/camp-emerson/9959" TargetMode="External"/><Relationship Id="rId6" Type="http://schemas.openxmlformats.org/officeDocument/2006/relationships/hyperlink" Target="https://oa-bsa.org/" TargetMode="External"/><Relationship Id="rId7" Type="http://schemas.openxmlformats.org/officeDocument/2006/relationships/hyperlink" Target="http://snakepower.org" TargetMode="External"/><Relationship Id="rId8" Type="http://schemas.openxmlformats.org/officeDocument/2006/relationships/hyperlink" Target="https://sectiong18s.oa-bsa.org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Camping Promotion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2023</a:t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237" y="337700"/>
            <a:ext cx="7706400" cy="11739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5E696C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Joshua Tree National Park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-Vast desert with many rocks and boulders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-Home to the Joshua Tree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-Located in the Mojave Desert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-Plentiful with desert wildlife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-Many hiking and backpacking opportunities 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1375" y="1767625"/>
            <a:ext cx="4260300" cy="2835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Joshua Tree National Park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-Nearby Riverside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-Large forest area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-Tall pines with many forest wildlife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-Includes Big Bear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-823,816 Acres of land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41" name="Google Shape;14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3375" y="1832195"/>
            <a:ext cx="4155900" cy="2706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Camp Emerson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147" name="Google Shape;147;p24"/>
          <p:cNvSpPr txBox="1"/>
          <p:nvPr>
            <p:ph idx="1" type="body"/>
          </p:nvPr>
        </p:nvSpPr>
        <p:spPr>
          <a:xfrm>
            <a:off x="311700" y="1468900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-California Inland Empire Camp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-Contains Camp Brown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-Many activities such as blacksmithing, water sports, and hiking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-Oldest scouting camp West of the Mississippi River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-Many events held at Emerson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49" name="Google Shape;149;p24"/>
          <p:cNvPicPr preferRelativeResize="0"/>
          <p:nvPr/>
        </p:nvPicPr>
        <p:blipFill rotWithShape="1">
          <a:blip r:embed="rId3">
            <a:alphaModFix/>
          </a:blip>
          <a:srcRect b="0" l="19591" r="17974" t="0"/>
          <a:stretch/>
        </p:blipFill>
        <p:spPr>
          <a:xfrm>
            <a:off x="4663825" y="1815850"/>
            <a:ext cx="4329000" cy="2738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OA Camping Opportunities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155" name="Google Shape;155;p25"/>
          <p:cNvSpPr txBox="1"/>
          <p:nvPr>
            <p:ph idx="1" type="body"/>
          </p:nvPr>
        </p:nvSpPr>
        <p:spPr>
          <a:xfrm>
            <a:off x="311700" y="1468900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-OA Camperships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-Conclave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-Fall Fellowship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-Meet new Arrowmen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-Learn about the OA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-Provide community service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-Work towards Brotherhood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6" name="Google Shape;156;p25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57" name="Google Shape;15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8125" y="1586263"/>
            <a:ext cx="3197875" cy="319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/>
          <p:nvPr/>
        </p:nvSpPr>
        <p:spPr>
          <a:xfrm>
            <a:off x="0" y="441750"/>
            <a:ext cx="9144000" cy="426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6"/>
          <p:cNvSpPr txBox="1"/>
          <p:nvPr>
            <p:ph type="title"/>
          </p:nvPr>
        </p:nvSpPr>
        <p:spPr>
          <a:xfrm>
            <a:off x="2673550" y="641775"/>
            <a:ext cx="3749400" cy="983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u="sng">
                <a:solidFill>
                  <a:schemeClr val="lt1"/>
                </a:solidFill>
              </a:rPr>
              <a:t>You Can’t Spell </a:t>
            </a:r>
            <a:endParaRPr sz="3900" u="sng">
              <a:solidFill>
                <a:schemeClr val="lt1"/>
              </a:solidFill>
            </a:endParaRPr>
          </a:p>
        </p:txBody>
      </p:sp>
      <p:sp>
        <p:nvSpPr>
          <p:cNvPr id="164" name="Google Shape;164;p26"/>
          <p:cNvSpPr txBox="1"/>
          <p:nvPr>
            <p:ph type="title"/>
          </p:nvPr>
        </p:nvSpPr>
        <p:spPr>
          <a:xfrm>
            <a:off x="2061000" y="1933075"/>
            <a:ext cx="2288700" cy="983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300" u="sng">
                <a:solidFill>
                  <a:schemeClr val="lt1"/>
                </a:solidFill>
              </a:rPr>
              <a:t>SC</a:t>
            </a:r>
            <a:endParaRPr b="1" sz="7300" u="sng">
              <a:solidFill>
                <a:schemeClr val="lt1"/>
              </a:solidFill>
            </a:endParaRPr>
          </a:p>
        </p:txBody>
      </p:sp>
      <p:sp>
        <p:nvSpPr>
          <p:cNvPr id="165" name="Google Shape;165;p26"/>
          <p:cNvSpPr txBox="1"/>
          <p:nvPr>
            <p:ph type="title"/>
          </p:nvPr>
        </p:nvSpPr>
        <p:spPr>
          <a:xfrm>
            <a:off x="3396750" y="641775"/>
            <a:ext cx="2350500" cy="983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u="sng">
                <a:solidFill>
                  <a:schemeClr val="lt1"/>
                </a:solidFill>
              </a:rPr>
              <a:t>Without</a:t>
            </a:r>
            <a:r>
              <a:rPr lang="en" sz="3900" u="sng">
                <a:solidFill>
                  <a:schemeClr val="lt1"/>
                </a:solidFill>
              </a:rPr>
              <a:t> </a:t>
            </a:r>
            <a:endParaRPr sz="3900" u="sng">
              <a:solidFill>
                <a:schemeClr val="lt1"/>
              </a:solidFill>
            </a:endParaRPr>
          </a:p>
        </p:txBody>
      </p:sp>
      <p:sp>
        <p:nvSpPr>
          <p:cNvPr id="166" name="Google Shape;166;p26"/>
          <p:cNvSpPr txBox="1"/>
          <p:nvPr>
            <p:ph type="title"/>
          </p:nvPr>
        </p:nvSpPr>
        <p:spPr>
          <a:xfrm>
            <a:off x="3419650" y="1933075"/>
            <a:ext cx="3393300" cy="983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300" u="sng">
                <a:solidFill>
                  <a:schemeClr val="lt1"/>
                </a:solidFill>
              </a:rPr>
              <a:t>OUTING</a:t>
            </a:r>
            <a:endParaRPr b="1" sz="7300" u="sng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Resources</a:t>
            </a:r>
            <a:endParaRPr u="sng">
              <a:solidFill>
                <a:schemeClr val="lt1"/>
              </a:solidFill>
            </a:endParaRPr>
          </a:p>
        </p:txBody>
      </p:sp>
      <p:pic>
        <p:nvPicPr>
          <p:cNvPr id="172" name="Google Shape;17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8125" y="1586263"/>
            <a:ext cx="3197875" cy="319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7"/>
          <p:cNvSpPr txBox="1"/>
          <p:nvPr>
            <p:ph idx="1" type="body"/>
          </p:nvPr>
        </p:nvSpPr>
        <p:spPr>
          <a:xfrm>
            <a:off x="311700" y="1468900"/>
            <a:ext cx="4260300" cy="25821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California Inland Empire Council Website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Camp Emerson Page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6"/>
              </a:rPr>
              <a:t>OA Website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7"/>
              </a:rPr>
              <a:t>Cahuilla Lodge Website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8"/>
              </a:rPr>
              <a:t>Section G18S Website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0" y="370450"/>
            <a:ext cx="9144000" cy="41460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u="sng">
                <a:solidFill>
                  <a:schemeClr val="lt1"/>
                </a:solidFill>
              </a:rPr>
              <a:t>Questions?</a:t>
            </a:r>
            <a:endParaRPr sz="3900" u="sng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Why Go Camping?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-Camping is a fun part of Scouting and the OA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-Enjoy the outdoors with others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-Experiences that only scouting has to offer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	- High Adventure Bases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	- OA Camping Events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-Rank advancement and requirements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-Become camp staff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3600" y="1701725"/>
            <a:ext cx="3960900" cy="2966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0" y="370450"/>
            <a:ext cx="9144000" cy="41460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u="sng">
                <a:solidFill>
                  <a:schemeClr val="lt1"/>
                </a:solidFill>
              </a:rPr>
              <a:t>Where Are Some Places to Camp?</a:t>
            </a:r>
            <a:endParaRPr sz="3900" u="sng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High Adventure Bases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-Florida Sea Base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-Philmont Scout Ranch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-Northern Tier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-The Summit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-Exciting and unique adventures are offered at High Adventure Bases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-Camperships available to help with cost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 rotWithShape="1">
          <a:blip r:embed="rId3">
            <a:alphaModFix/>
          </a:blip>
          <a:srcRect b="16757" l="0" r="0" t="12775"/>
          <a:stretch/>
        </p:blipFill>
        <p:spPr>
          <a:xfrm>
            <a:off x="4856050" y="1762975"/>
            <a:ext cx="4036200" cy="28443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Florida Sea Base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-Located in Florida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-Offers ocean based activities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-Help plant and care for a coral reef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-Introduction to SCUBA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-Watercrafts such as canoes, kayaks, and paddleboards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1650" y="1767613"/>
            <a:ext cx="4260300" cy="2835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Northern Tier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-Located in the Boundary Waters of Minnesota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-Experience a canoeing trek through the border of Canada and the U.S.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-Northern wildlife such as moose 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-Exclusively canoe-access wilderness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-Canoe through clear lakes and tall forests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 b="4021" l="0" r="1526" t="0"/>
          <a:stretch/>
        </p:blipFill>
        <p:spPr>
          <a:xfrm>
            <a:off x="4800000" y="1653625"/>
            <a:ext cx="4195200" cy="3063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Philmont Scout Ranch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-Located in </a:t>
            </a:r>
            <a:r>
              <a:rPr lang="en">
                <a:latin typeface="Oswald"/>
                <a:ea typeface="Oswald"/>
                <a:cs typeface="Oswald"/>
                <a:sym typeface="Oswald"/>
              </a:rPr>
              <a:t>Cimarron</a:t>
            </a:r>
            <a:r>
              <a:rPr lang="en">
                <a:latin typeface="Oswald"/>
                <a:ea typeface="Oswald"/>
                <a:cs typeface="Oswald"/>
                <a:sym typeface="Oswald"/>
              </a:rPr>
              <a:t> New Mexico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-Over 214 miles of wilderness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-Historical landmarks including 19th century buildings, a crashed B-24 bomber, a Tyrannosaurus Footprint, and The Tooth of Time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-Centered on backpacking through the New Mexican outback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0900" y="1638800"/>
            <a:ext cx="4355400" cy="2898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The Summit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-Located in Virginia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-1 Week experience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-Variety of activities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-¾ mile course of zip lining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 rotWithShape="1">
          <a:blip r:embed="rId3">
            <a:alphaModFix/>
          </a:blip>
          <a:srcRect b="0" l="3333" r="24832" t="0"/>
          <a:stretch/>
        </p:blipFill>
        <p:spPr>
          <a:xfrm>
            <a:off x="4809900" y="1468825"/>
            <a:ext cx="4147500" cy="3432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0" y="0"/>
            <a:ext cx="9144000" cy="983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lt1"/>
                </a:solidFill>
              </a:rPr>
              <a:t>Summer Camps</a:t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311700" y="1468825"/>
            <a:ext cx="4260300" cy="3432600"/>
          </a:xfrm>
          <a:prstGeom prst="rect">
            <a:avLst/>
          </a:prstGeom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-Forest Lawn Scout Reservation (“Circle X”)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-Emerald Bay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-Camp Tahquitz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-Fiesta Island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-Lost Valley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-Camp Emerson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3283450" y="1382025"/>
            <a:ext cx="58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7275" y="1384524"/>
            <a:ext cx="3601200" cy="3601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60A0A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